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1" r:id="rId2"/>
    <p:sldId id="259" r:id="rId3"/>
  </p:sldIdLst>
  <p:sldSz cx="12801600" cy="9601200" type="A3"/>
  <p:notesSz cx="6805613" cy="9939338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135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uthor" initials="A" lastIdx="0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D9D9D9"/>
    <a:srgbClr val="6EAC2A"/>
    <a:srgbClr val="EFF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34" y="84"/>
      </p:cViewPr>
      <p:guideLst>
        <p:guide orient="horz" pos="3024"/>
        <p:guide pos="13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5672" tIns="47836" rIns="95672" bIns="47836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5672" tIns="47836" rIns="95672" bIns="47836" rtlCol="0"/>
          <a:lstStyle>
            <a:lvl1pPr algn="r">
              <a:defRPr sz="1200"/>
            </a:lvl1pPr>
          </a:lstStyle>
          <a:p>
            <a:fld id="{10D95385-71FE-45F4-9B37-D3F9D950C655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72" tIns="47836" rIns="95672" bIns="47836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5672" tIns="47836" rIns="95672" bIns="478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5672" tIns="47836" rIns="95672" bIns="47836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5672" tIns="47836" rIns="95672" bIns="47836" rtlCol="0" anchor="b"/>
          <a:lstStyle>
            <a:lvl1pPr algn="r">
              <a:defRPr sz="1200"/>
            </a:lvl1pPr>
          </a:lstStyle>
          <a:p>
            <a:fld id="{6D825C47-DB6D-4480-9D73-E3FB9062C5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633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25C47-DB6D-4480-9D73-E3FB9062C5C2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8177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4D93-F638-4459-8C20-9526B8ABBDE3}" type="datetime1">
              <a:rPr lang="en-AU" smtClean="0"/>
              <a:t>12/07/2023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Please Remember to Classify your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E017-6AE1-4268-AC94-A199BC833A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068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1CEF-A8A6-406E-8376-C5EFC9FF99EF}" type="datetime1">
              <a:rPr lang="en-AU" smtClean="0"/>
              <a:t>12/07/2023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Please Remember to Classify your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E017-6AE1-4268-AC94-A199BC833A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140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F500-8D13-4D5D-A61F-39F1B3AD2A47}" type="datetime1">
              <a:rPr lang="en-AU" smtClean="0"/>
              <a:t>12/07/2023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Please Remember to Classify your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E017-6AE1-4268-AC94-A199BC833A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409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C30D-C877-4DC4-A334-D5716B2945DB}" type="datetime1">
              <a:rPr lang="en-AU" smtClean="0"/>
              <a:t>12/07/2023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Please Remember to Classify your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E017-6AE1-4268-AC94-A199BC833A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09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8554-9AEB-4315-BDE8-D3BA2B8EAD4A}" type="datetime1">
              <a:rPr lang="en-AU" smtClean="0"/>
              <a:t>12/07/2023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Please Remember to Classify your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E017-6AE1-4268-AC94-A199BC833A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01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66D2-6347-4D9B-A164-6F9126540D30}" type="datetime1">
              <a:rPr lang="en-AU" smtClean="0"/>
              <a:t>12/07/2023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Please Remember to Classify your Document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E017-6AE1-4268-AC94-A199BC833A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166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24E2-5E8F-47A5-8808-BADE0DB82EF0}" type="datetime1">
              <a:rPr lang="en-AU" smtClean="0"/>
              <a:t>12/07/2023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Please Remember to Classify your Document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E017-6AE1-4268-AC94-A199BC833A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882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610F-026D-4E92-9F84-43B6AE4BEA4D}" type="datetime1">
              <a:rPr lang="en-AU" smtClean="0"/>
              <a:t>12/07/2023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Please Remember to Classify your Document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E017-6AE1-4268-AC94-A199BC833A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970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E5F5-BC3A-4248-9C70-EDBB8EC78A89}" type="datetime1">
              <a:rPr lang="en-AU" smtClean="0"/>
              <a:t>12/07/2023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Please Remember to Classify your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E017-6AE1-4268-AC94-A199BC833A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004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F1D1-9C24-4075-AB71-04346C4180CC}" type="datetime1">
              <a:rPr lang="en-AU" smtClean="0"/>
              <a:t>12/07/2023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Please Remember to Classify your Document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E017-6AE1-4268-AC94-A199BC833A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19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E127-F894-4C9A-B479-2EA7C6D52354}" type="datetime1">
              <a:rPr lang="en-AU" smtClean="0"/>
              <a:t>12/07/2023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Please Remember to Classify your Document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E017-6AE1-4268-AC94-A199BC833A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655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223F4-C740-4F17-9C51-6FC608C88B4F}" type="datetime1">
              <a:rPr lang="en-AU" smtClean="0"/>
              <a:t>12/07/2023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Please Remember to Classify your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3E017-6AE1-4268-AC94-A199BC833A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739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612828"/>
              </p:ext>
            </p:extLst>
          </p:nvPr>
        </p:nvGraphicFramePr>
        <p:xfrm>
          <a:off x="109432" y="1952707"/>
          <a:ext cx="12618025" cy="3429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91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9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91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091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091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0913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09130">
                  <a:extLst>
                    <a:ext uri="{9D8B030D-6E8A-4147-A177-3AD203B41FA5}">
                      <a16:colId xmlns:a16="http://schemas.microsoft.com/office/drawing/2014/main" val="2859603635"/>
                    </a:ext>
                  </a:extLst>
                </a:gridCol>
                <a:gridCol w="909130">
                  <a:extLst>
                    <a:ext uri="{9D8B030D-6E8A-4147-A177-3AD203B41FA5}">
                      <a16:colId xmlns:a16="http://schemas.microsoft.com/office/drawing/2014/main" val="1685082921"/>
                    </a:ext>
                  </a:extLst>
                </a:gridCol>
                <a:gridCol w="909130">
                  <a:extLst>
                    <a:ext uri="{9D8B030D-6E8A-4147-A177-3AD203B41FA5}">
                      <a16:colId xmlns:a16="http://schemas.microsoft.com/office/drawing/2014/main" val="1690012840"/>
                    </a:ext>
                  </a:extLst>
                </a:gridCol>
                <a:gridCol w="909130">
                  <a:extLst>
                    <a:ext uri="{9D8B030D-6E8A-4147-A177-3AD203B41FA5}">
                      <a16:colId xmlns:a16="http://schemas.microsoft.com/office/drawing/2014/main" val="1551270431"/>
                    </a:ext>
                  </a:extLst>
                </a:gridCol>
              </a:tblGrid>
              <a:tr h="1143168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Better Targeted Super Concessions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NOTE: Pending legislation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168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Payday Super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NOTE: Pending legislation</a:t>
                      </a:r>
                    </a:p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445309"/>
                  </a:ext>
                </a:extLst>
              </a:tr>
              <a:tr h="1143168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Super Guarantee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rate rise</a:t>
                      </a: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8" marR="127728" marT="63864" marB="63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300222"/>
                  </a:ext>
                </a:extLst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324641" y="243460"/>
            <a:ext cx="97571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>
                <a:solidFill>
                  <a:schemeClr val="tx1">
                    <a:lumMod val="85000"/>
                    <a:lumOff val="15000"/>
                  </a:schemeClr>
                </a:solidFill>
              </a:rPr>
              <a:t>Changes impacting the superannuation industry</a:t>
            </a:r>
            <a:endParaRPr lang="en-AU" sz="3200" i="1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AU" sz="1400" i="1">
              <a:solidFill>
                <a:schemeClr val="tx1">
                  <a:lumMod val="85000"/>
                  <a:lumOff val="15000"/>
                </a:schemeClr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D9EC862-E82A-470D-9A95-44B2E1CE0E6F}"/>
              </a:ext>
            </a:extLst>
          </p:cNvPr>
          <p:cNvGrpSpPr/>
          <p:nvPr/>
        </p:nvGrpSpPr>
        <p:grpSpPr>
          <a:xfrm>
            <a:off x="138283" y="7913656"/>
            <a:ext cx="12621704" cy="445741"/>
            <a:chOff x="324641" y="10046469"/>
            <a:chExt cx="12063084" cy="466004"/>
          </a:xfrm>
        </p:grpSpPr>
        <p:sp>
          <p:nvSpPr>
            <p:cNvPr id="49" name="Rounded Rectangle 48"/>
            <p:cNvSpPr/>
            <p:nvPr/>
          </p:nvSpPr>
          <p:spPr>
            <a:xfrm>
              <a:off x="324641" y="10046469"/>
              <a:ext cx="12063084" cy="466004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5EBB699-0CB3-4D08-A265-40E789A0D867}"/>
                </a:ext>
              </a:extLst>
            </p:cNvPr>
            <p:cNvGrpSpPr/>
            <p:nvPr/>
          </p:nvGrpSpPr>
          <p:grpSpPr>
            <a:xfrm>
              <a:off x="1440216" y="10128919"/>
              <a:ext cx="10618033" cy="350481"/>
              <a:chOff x="1720280" y="9015042"/>
              <a:chExt cx="10618033" cy="350481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1819475" y="9096414"/>
                <a:ext cx="3565559" cy="25667"/>
              </a:xfrm>
              <a:prstGeom prst="rect">
                <a:avLst/>
              </a:prstGeom>
              <a:solidFill>
                <a:srgbClr val="FFC000"/>
              </a:solidFill>
              <a:ln w="38100" cap="sq">
                <a:gradFill flip="none" rotWithShape="1">
                  <a:gsLst>
                    <a:gs pos="77000">
                      <a:srgbClr val="FF0000"/>
                    </a:gs>
                    <a:gs pos="73000">
                      <a:srgbClr val="FFC000"/>
                    </a:gs>
                    <a:gs pos="26000">
                      <a:srgbClr val="00B050"/>
                    </a:gs>
                    <a:gs pos="21000">
                      <a:srgbClr val="00B0D8"/>
                    </a:gs>
                    <a:gs pos="53000">
                      <a:srgbClr val="FFC000"/>
                    </a:gs>
                    <a:gs pos="48000">
                      <a:srgbClr val="00B050"/>
                    </a:gs>
                    <a:gs pos="0">
                      <a:srgbClr val="00B0F0"/>
                    </a:gs>
                    <a:gs pos="100000">
                      <a:srgbClr val="FF0000"/>
                    </a:gs>
                  </a:gsLst>
                  <a:lin ang="0" scaled="1"/>
                  <a:tileRect/>
                </a:gra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80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720280" y="9150079"/>
                <a:ext cx="69840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800">
                    <a:solidFill>
                      <a:schemeClr val="bg1"/>
                    </a:solidFill>
                  </a:rPr>
                  <a:t>Design</a:t>
                </a: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2560595" y="9150079"/>
                <a:ext cx="69840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800">
                    <a:solidFill>
                      <a:schemeClr val="bg1"/>
                    </a:solidFill>
                  </a:rPr>
                  <a:t>Build</a:t>
                </a: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3581251" y="9150079"/>
                <a:ext cx="69840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800">
                    <a:solidFill>
                      <a:schemeClr val="bg1"/>
                    </a:solidFill>
                  </a:rPr>
                  <a:t>Test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4361115" y="9150079"/>
                <a:ext cx="81330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800">
                    <a:solidFill>
                      <a:schemeClr val="bg1"/>
                    </a:solidFill>
                  </a:rPr>
                  <a:t>Onboarding</a:t>
                </a:r>
              </a:p>
            </p:txBody>
          </p: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FAA9763D-6FAA-43BA-8820-C8A9BD038840}"/>
                  </a:ext>
                </a:extLst>
              </p:cNvPr>
              <p:cNvGrpSpPr/>
              <p:nvPr/>
            </p:nvGrpSpPr>
            <p:grpSpPr>
              <a:xfrm>
                <a:off x="8561040" y="9015042"/>
                <a:ext cx="799423" cy="348196"/>
                <a:chOff x="8876451" y="8761040"/>
                <a:chExt cx="799423" cy="348196"/>
              </a:xfrm>
            </p:grpSpPr>
            <p:sp>
              <p:nvSpPr>
                <p:cNvPr id="122" name="Oval 121"/>
                <p:cNvSpPr/>
                <p:nvPr/>
              </p:nvSpPr>
              <p:spPr>
                <a:xfrm>
                  <a:off x="9216762" y="8761040"/>
                  <a:ext cx="118800" cy="118974"/>
                </a:xfrm>
                <a:prstGeom prst="ellipse">
                  <a:avLst/>
                </a:prstGeom>
                <a:solidFill>
                  <a:srgbClr val="003399"/>
                </a:soli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25" tIns="45712" rIns="91425" bIns="45712" rtlCol="0" anchor="ctr"/>
                <a:lstStyle/>
                <a:p>
                  <a:pPr algn="ctr"/>
                  <a:r>
                    <a:rPr lang="en-AU" sz="600" b="1">
                      <a:solidFill>
                        <a:schemeClr val="bg1"/>
                      </a:solidFill>
                      <a:cs typeface="Calibri" panose="020F0502020204030204" pitchFamily="34" charset="0"/>
                    </a:rPr>
                    <a:t>A</a:t>
                  </a:r>
                  <a:endParaRPr lang="en-AU" b="1">
                    <a:solidFill>
                      <a:schemeClr val="bg1"/>
                    </a:solidFill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23" name="TextBox 122"/>
                <p:cNvSpPr txBox="1"/>
                <p:nvPr/>
              </p:nvSpPr>
              <p:spPr>
                <a:xfrm>
                  <a:off x="8876451" y="8893792"/>
                  <a:ext cx="79942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800" b="1">
                      <a:solidFill>
                        <a:schemeClr val="bg1"/>
                      </a:solidFill>
                    </a:rPr>
                    <a:t>ATO activity</a:t>
                  </a:r>
                </a:p>
              </p:txBody>
            </p:sp>
          </p:grp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AD8D0527-33F6-4437-8D04-DC8CB9C2D04D}"/>
                  </a:ext>
                </a:extLst>
              </p:cNvPr>
              <p:cNvGrpSpPr/>
              <p:nvPr/>
            </p:nvGrpSpPr>
            <p:grpSpPr>
              <a:xfrm>
                <a:off x="9514205" y="9015042"/>
                <a:ext cx="1229047" cy="348196"/>
                <a:chOff x="9913968" y="8761040"/>
                <a:chExt cx="1229047" cy="348196"/>
              </a:xfrm>
            </p:grpSpPr>
            <p:sp>
              <p:nvSpPr>
                <p:cNvPr id="120" name="Oval 119"/>
                <p:cNvSpPr/>
                <p:nvPr/>
              </p:nvSpPr>
              <p:spPr>
                <a:xfrm>
                  <a:off x="10469091" y="8761040"/>
                  <a:ext cx="118800" cy="118800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25" tIns="45712" rIns="91425" bIns="45712" rtlCol="0" anchor="ctr"/>
                <a:lstStyle/>
                <a:p>
                  <a:pPr algn="ctr"/>
                  <a:r>
                    <a:rPr lang="en-AU" sz="600" b="1">
                      <a:solidFill>
                        <a:schemeClr val="bg1"/>
                      </a:solidFill>
                      <a:cs typeface="Calibri" panose="020F0502020204030204" pitchFamily="34" charset="0"/>
                    </a:rPr>
                    <a:t>F</a:t>
                  </a:r>
                </a:p>
              </p:txBody>
            </p:sp>
            <p:sp>
              <p:nvSpPr>
                <p:cNvPr id="124" name="TextBox 123"/>
                <p:cNvSpPr txBox="1"/>
                <p:nvPr/>
              </p:nvSpPr>
              <p:spPr>
                <a:xfrm>
                  <a:off x="9913968" y="8893792"/>
                  <a:ext cx="122904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800" b="1">
                      <a:solidFill>
                        <a:schemeClr val="bg1"/>
                      </a:solidFill>
                    </a:rPr>
                    <a:t>Industry (fund) activity</a:t>
                  </a:r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56830911-E8EB-4265-A07D-6E558398D0EF}"/>
                  </a:ext>
                </a:extLst>
              </p:cNvPr>
              <p:cNvGrpSpPr/>
              <p:nvPr/>
            </p:nvGrpSpPr>
            <p:grpSpPr>
              <a:xfrm>
                <a:off x="10896994" y="9015042"/>
                <a:ext cx="1441319" cy="348196"/>
                <a:chOff x="11212405" y="8761040"/>
                <a:chExt cx="1441319" cy="348196"/>
              </a:xfrm>
            </p:grpSpPr>
            <p:sp>
              <p:nvSpPr>
                <p:cNvPr id="121" name="Oval 120"/>
                <p:cNvSpPr/>
                <p:nvPr/>
              </p:nvSpPr>
              <p:spPr>
                <a:xfrm>
                  <a:off x="11873664" y="8761040"/>
                  <a:ext cx="118800" cy="118800"/>
                </a:xfrm>
                <a:prstGeom prst="ellipse">
                  <a:avLst/>
                </a:prstGeom>
                <a:solidFill>
                  <a:srgbClr val="00B050"/>
                </a:soli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25" tIns="45712" rIns="91425" bIns="45712" rtlCol="0" anchor="ctr"/>
                <a:lstStyle/>
                <a:p>
                  <a:pPr algn="ctr"/>
                  <a:r>
                    <a:rPr lang="en-AU" sz="600" b="1">
                      <a:solidFill>
                        <a:schemeClr val="bg1"/>
                      </a:solidFill>
                      <a:cs typeface="Calibri" panose="020F0502020204030204" pitchFamily="34" charset="0"/>
                    </a:rPr>
                    <a:t>E</a:t>
                  </a:r>
                  <a:endParaRPr lang="en-AU" b="1">
                    <a:solidFill>
                      <a:schemeClr val="bg1"/>
                    </a:solidFill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25" name="TextBox 124"/>
                <p:cNvSpPr txBox="1"/>
                <p:nvPr/>
              </p:nvSpPr>
              <p:spPr>
                <a:xfrm>
                  <a:off x="11212405" y="8893792"/>
                  <a:ext cx="1441319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800" b="1">
                      <a:solidFill>
                        <a:schemeClr val="bg1"/>
                      </a:solidFill>
                    </a:rPr>
                    <a:t>Employer/Employee activity</a:t>
                  </a:r>
                </a:p>
              </p:txBody>
            </p:sp>
          </p:grpSp>
        </p:grpSp>
      </p:grpSp>
      <p:sp>
        <p:nvSpPr>
          <p:cNvPr id="15" name="TextBox 14"/>
          <p:cNvSpPr txBox="1"/>
          <p:nvPr/>
        </p:nvSpPr>
        <p:spPr>
          <a:xfrm>
            <a:off x="1820267" y="1684604"/>
            <a:ext cx="53507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900" b="1"/>
              <a:t>JUN 	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FB49D912-DD54-46D7-8C55-EB1106399D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180" y="303090"/>
            <a:ext cx="2185861" cy="525195"/>
          </a:xfrm>
          <a:prstGeom prst="rect">
            <a:avLst/>
          </a:prstGeom>
        </p:spPr>
      </p:pic>
      <p:sp>
        <p:nvSpPr>
          <p:cNvPr id="143" name="TextBox 142">
            <a:extLst>
              <a:ext uri="{FF2B5EF4-FFF2-40B4-BE49-F238E27FC236}">
                <a16:creationId xmlns:a16="http://schemas.microsoft.com/office/drawing/2014/main" id="{43646DE2-EACF-4753-9288-47409F1A6942}"/>
              </a:ext>
            </a:extLst>
          </p:cNvPr>
          <p:cNvSpPr txBox="1"/>
          <p:nvPr/>
        </p:nvSpPr>
        <p:spPr>
          <a:xfrm>
            <a:off x="7308526" y="1693740"/>
            <a:ext cx="53507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900" b="1"/>
              <a:t>DEC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9D1DD598-CD08-49C3-B397-B2FB1AC8A0D1}"/>
              </a:ext>
            </a:extLst>
          </p:cNvPr>
          <p:cNvSpPr txBox="1"/>
          <p:nvPr/>
        </p:nvSpPr>
        <p:spPr>
          <a:xfrm>
            <a:off x="8155787" y="1137326"/>
            <a:ext cx="53507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AU" sz="900" b="1"/>
          </a:p>
        </p:txBody>
      </p:sp>
      <p:sp>
        <p:nvSpPr>
          <p:cNvPr id="6" name="TextBox 5"/>
          <p:cNvSpPr txBox="1"/>
          <p:nvPr/>
        </p:nvSpPr>
        <p:spPr>
          <a:xfrm>
            <a:off x="1670893" y="1214002"/>
            <a:ext cx="806490" cy="298543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r>
              <a:rPr lang="en-AU" sz="1100" b="1" i="1">
                <a:solidFill>
                  <a:schemeClr val="tx1">
                    <a:lumMod val="50000"/>
                    <a:lumOff val="50000"/>
                  </a:schemeClr>
                </a:solidFill>
                <a:latin typeface="Arial Nova" panose="020B0504020202020204" pitchFamily="34" charset="0"/>
              </a:rPr>
              <a:t>2023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66803" y="1692045"/>
            <a:ext cx="53507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900" b="1"/>
              <a:t>SEP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00039" y="1691296"/>
            <a:ext cx="53507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900" b="1"/>
              <a:t>OCT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82833" y="1706503"/>
            <a:ext cx="53507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900" b="1"/>
              <a:t>NOV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11759" y="1693739"/>
            <a:ext cx="53507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900" b="1"/>
              <a:t>JUL	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23418" y="1687544"/>
            <a:ext cx="53507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900" b="1"/>
              <a:t>AUG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BDC8F510-8102-4647-B7C9-2DA5104EEB0F}"/>
              </a:ext>
            </a:extLst>
          </p:cNvPr>
          <p:cNvSpPr txBox="1"/>
          <p:nvPr/>
        </p:nvSpPr>
        <p:spPr>
          <a:xfrm>
            <a:off x="9104526" y="1693997"/>
            <a:ext cx="53507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900" b="1"/>
              <a:t>FEB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648ACB4-DC0E-4D1A-A5F4-5F56E68E2E66}"/>
              </a:ext>
            </a:extLst>
          </p:cNvPr>
          <p:cNvSpPr txBox="1"/>
          <p:nvPr/>
        </p:nvSpPr>
        <p:spPr>
          <a:xfrm>
            <a:off x="8102170" y="1214002"/>
            <a:ext cx="806490" cy="298543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r>
              <a:rPr lang="en-AU" sz="1100" b="1" i="1">
                <a:solidFill>
                  <a:schemeClr val="tx1">
                    <a:lumMod val="50000"/>
                    <a:lumOff val="50000"/>
                  </a:schemeClr>
                </a:solidFill>
                <a:latin typeface="Arial Nova" panose="020B0504020202020204" pitchFamily="34" charset="0"/>
              </a:rPr>
              <a:t>2024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B4D5C199-9955-447C-80E6-4D935B60FEF3}"/>
              </a:ext>
            </a:extLst>
          </p:cNvPr>
          <p:cNvSpPr txBox="1"/>
          <p:nvPr/>
        </p:nvSpPr>
        <p:spPr>
          <a:xfrm>
            <a:off x="10014641" y="1693997"/>
            <a:ext cx="53507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900" b="1"/>
              <a:t>MAR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900FC22C-0524-4DB3-9AED-4D3D7CD30E12}"/>
              </a:ext>
            </a:extLst>
          </p:cNvPr>
          <p:cNvSpPr txBox="1"/>
          <p:nvPr/>
        </p:nvSpPr>
        <p:spPr>
          <a:xfrm>
            <a:off x="10915648" y="1693997"/>
            <a:ext cx="53507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900" b="1"/>
              <a:t>APR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E5DEF320-1235-44C2-8214-030C70EF1962}"/>
              </a:ext>
            </a:extLst>
          </p:cNvPr>
          <p:cNvSpPr txBox="1"/>
          <p:nvPr/>
        </p:nvSpPr>
        <p:spPr>
          <a:xfrm>
            <a:off x="11879530" y="1693998"/>
            <a:ext cx="53507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900" b="1"/>
              <a:t>MAY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9AFDAA9-F008-4094-964C-4F1F70032593}"/>
              </a:ext>
            </a:extLst>
          </p:cNvPr>
          <p:cNvSpPr txBox="1"/>
          <p:nvPr/>
        </p:nvSpPr>
        <p:spPr>
          <a:xfrm>
            <a:off x="8237877" y="1693997"/>
            <a:ext cx="53507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900" b="1"/>
              <a:t>JAN	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BE5DCF-A131-4BBA-A2BE-8AE1B1E3E827}"/>
              </a:ext>
            </a:extLst>
          </p:cNvPr>
          <p:cNvSpPr txBox="1"/>
          <p:nvPr/>
        </p:nvSpPr>
        <p:spPr>
          <a:xfrm>
            <a:off x="364833" y="773010"/>
            <a:ext cx="16714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i="1">
                <a:solidFill>
                  <a:schemeClr val="tx1">
                    <a:lumMod val="85000"/>
                    <a:lumOff val="15000"/>
                  </a:schemeClr>
                </a:solidFill>
              </a:rPr>
              <a:t>As </a:t>
            </a:r>
            <a:r>
              <a:rPr lang="en-AU" sz="1200" i="1"/>
              <a:t>at May 2023</a:t>
            </a:r>
            <a:endParaRPr lang="en-AU" sz="1200" i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E99575A-029A-439E-BD8E-8D3B5670D7AA}"/>
              </a:ext>
            </a:extLst>
          </p:cNvPr>
          <p:cNvGrpSpPr/>
          <p:nvPr/>
        </p:nvGrpSpPr>
        <p:grpSpPr>
          <a:xfrm>
            <a:off x="109432" y="3086042"/>
            <a:ext cx="6211389" cy="733809"/>
            <a:chOff x="109432" y="3086042"/>
            <a:chExt cx="6211389" cy="733809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AED3B7FE-4D02-4F32-9180-8CE7340F6651}"/>
                </a:ext>
              </a:extLst>
            </p:cNvPr>
            <p:cNvSpPr/>
            <p:nvPr/>
          </p:nvSpPr>
          <p:spPr>
            <a:xfrm>
              <a:off x="109432" y="3086042"/>
              <a:ext cx="1749713" cy="7338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5" tIns="45712" rIns="91425" bIns="45712" rtlCol="0" anchor="ctr"/>
            <a:lstStyle/>
            <a:p>
              <a:pPr>
                <a:spcAft>
                  <a:spcPts val="600"/>
                </a:spcAft>
              </a:pPr>
              <a:r>
                <a:rPr lang="en-AU" sz="1100" b="1">
                  <a:solidFill>
                    <a:schemeClr val="tx1"/>
                  </a:solidFill>
                  <a:cs typeface="Calibri" panose="020F0502020204030204" pitchFamily="34" charset="0"/>
                </a:rPr>
                <a:t> </a:t>
              </a:r>
              <a:endParaRPr lang="en-AU" sz="1800" b="1">
                <a:solidFill>
                  <a:schemeClr val="tx1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19179FC2-CAC3-4877-BBEC-32418A38A743}"/>
                </a:ext>
              </a:extLst>
            </p:cNvPr>
            <p:cNvSpPr txBox="1"/>
            <p:nvPr/>
          </p:nvSpPr>
          <p:spPr bwMode="gray">
            <a:xfrm>
              <a:off x="2009542" y="3395560"/>
              <a:ext cx="431127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AU" sz="800">
                <a:latin typeface="Arial Nova Light" panose="020B0304020202020204" pitchFamily="34" charset="0"/>
              </a:endParaRPr>
            </a:p>
          </p:txBody>
        </p: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id="{515C6648-14AC-4660-ACA1-A08872A126B7}"/>
              </a:ext>
            </a:extLst>
          </p:cNvPr>
          <p:cNvSpPr/>
          <p:nvPr/>
        </p:nvSpPr>
        <p:spPr>
          <a:xfrm>
            <a:off x="1936304" y="2307497"/>
            <a:ext cx="144016" cy="138338"/>
          </a:xfrm>
          <a:prstGeom prst="ellipse">
            <a:avLst/>
          </a:prstGeom>
          <a:solidFill>
            <a:srgbClr val="003399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en-AU" sz="600" b="1">
                <a:solidFill>
                  <a:schemeClr val="bg1"/>
                </a:solidFill>
                <a:cs typeface="Calibri" panose="020F0502020204030204" pitchFamily="34" charset="0"/>
              </a:rPr>
              <a:t>A</a:t>
            </a:r>
            <a:endParaRPr lang="en-AU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39C1DC-785A-4A32-98FF-E5696288E48D}"/>
              </a:ext>
            </a:extLst>
          </p:cNvPr>
          <p:cNvSpPr txBox="1"/>
          <p:nvPr/>
        </p:nvSpPr>
        <p:spPr>
          <a:xfrm>
            <a:off x="784176" y="3317014"/>
            <a:ext cx="4571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6A6C4EC-3554-4DCD-8C34-6DD8474DD31A}"/>
              </a:ext>
            </a:extLst>
          </p:cNvPr>
          <p:cNvSpPr txBox="1"/>
          <p:nvPr/>
        </p:nvSpPr>
        <p:spPr bwMode="gray">
          <a:xfrm>
            <a:off x="2034601" y="2280320"/>
            <a:ext cx="10270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/>
              <a:t>ATO to design and build functionality to administer the reduction of tax concessions available to individuals whose total super balances exceed $3million at the end of the financial year. </a:t>
            </a:r>
            <a:r>
              <a:rPr lang="en-AU" sz="900" b="1"/>
              <a:t>May 2023 – July 2026</a:t>
            </a:r>
          </a:p>
          <a:p>
            <a:r>
              <a:rPr lang="en-AU" sz="900"/>
              <a:t>ATO to build and implement systems to enable additional fund reporting and individual tax determinations. </a:t>
            </a:r>
            <a:r>
              <a:rPr lang="en-AU" sz="900" b="1"/>
              <a:t>May 2023 -  July 2026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D99139-9466-430B-8BB0-036563871018}"/>
              </a:ext>
            </a:extLst>
          </p:cNvPr>
          <p:cNvSpPr txBox="1"/>
          <p:nvPr/>
        </p:nvSpPr>
        <p:spPr>
          <a:xfrm>
            <a:off x="2040580" y="3395283"/>
            <a:ext cx="6902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/>
              <a:t>ATO consulting with stakeholders on the design of these changes, with the final design to be considered as part of the 2024–25 Budget.</a:t>
            </a:r>
          </a:p>
          <a:p>
            <a:r>
              <a:rPr lang="en-AU" sz="900"/>
              <a:t>Anticipated start date </a:t>
            </a:r>
            <a:r>
              <a:rPr lang="en-AU" sz="900" b="1"/>
              <a:t>1 July 2026 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0C22110-8115-4E62-912F-C6442C5A55EA}"/>
              </a:ext>
            </a:extLst>
          </p:cNvPr>
          <p:cNvGrpSpPr/>
          <p:nvPr/>
        </p:nvGrpSpPr>
        <p:grpSpPr>
          <a:xfrm>
            <a:off x="1864296" y="3334859"/>
            <a:ext cx="10863161" cy="277344"/>
            <a:chOff x="1856730" y="2208312"/>
            <a:chExt cx="10863161" cy="277344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E5819B2E-30AB-4389-BBF6-142210A7400F}"/>
                </a:ext>
              </a:extLst>
            </p:cNvPr>
            <p:cNvSpPr/>
            <p:nvPr/>
          </p:nvSpPr>
          <p:spPr>
            <a:xfrm>
              <a:off x="1928738" y="2334977"/>
              <a:ext cx="144016" cy="150679"/>
            </a:xfrm>
            <a:prstGeom prst="ellipse">
              <a:avLst/>
            </a:prstGeom>
            <a:solidFill>
              <a:srgbClr val="003399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5" tIns="45712" rIns="91425" bIns="45712" rtlCol="0" anchor="ctr"/>
            <a:lstStyle/>
            <a:p>
              <a:pPr algn="ctr"/>
              <a:r>
                <a:rPr lang="en-AU" sz="600" b="1">
                  <a:solidFill>
                    <a:schemeClr val="bg1"/>
                  </a:solidFill>
                  <a:cs typeface="Calibri" panose="020F0502020204030204" pitchFamily="34" charset="0"/>
                </a:rPr>
                <a:t>A</a:t>
              </a:r>
              <a:endParaRPr lang="en-AU" b="1">
                <a:solidFill>
                  <a:schemeClr val="bg1"/>
                </a:solidFill>
                <a:cs typeface="Calibri" panose="020F0502020204030204" pitchFamily="34" charset="0"/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34424739-44A2-4D82-8B17-A38F81EDA9AE}"/>
                </a:ext>
              </a:extLst>
            </p:cNvPr>
            <p:cNvCxnSpPr>
              <a:cxnSpLocks/>
            </p:cNvCxnSpPr>
            <p:nvPr/>
          </p:nvCxnSpPr>
          <p:spPr>
            <a:xfrm>
              <a:off x="1856730" y="2208312"/>
              <a:ext cx="10863161" cy="0"/>
            </a:xfrm>
            <a:prstGeom prst="line">
              <a:avLst/>
            </a:prstGeom>
            <a:ln w="63500">
              <a:gradFill flip="none" rotWithShape="1">
                <a:gsLst>
                  <a:gs pos="26000">
                    <a:srgbClr val="00B0F0"/>
                  </a:gs>
                  <a:gs pos="1000">
                    <a:srgbClr val="00B0F0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4C416CC-FA8A-4C6A-9403-33D277AAAD60}"/>
              </a:ext>
            </a:extLst>
          </p:cNvPr>
          <p:cNvGrpSpPr/>
          <p:nvPr/>
        </p:nvGrpSpPr>
        <p:grpSpPr>
          <a:xfrm>
            <a:off x="1844793" y="4440566"/>
            <a:ext cx="2164204" cy="720615"/>
            <a:chOff x="4186249" y="7029115"/>
            <a:chExt cx="7308579" cy="519678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0741E80-968D-4E74-96F2-020D06A69B22}"/>
                </a:ext>
              </a:extLst>
            </p:cNvPr>
            <p:cNvCxnSpPr>
              <a:cxnSpLocks/>
            </p:cNvCxnSpPr>
            <p:nvPr/>
          </p:nvCxnSpPr>
          <p:spPr>
            <a:xfrm>
              <a:off x="4186249" y="7029115"/>
              <a:ext cx="2978509" cy="0"/>
            </a:xfrm>
            <a:prstGeom prst="line">
              <a:avLst/>
            </a:prstGeom>
            <a:ln w="63500">
              <a:gradFill flip="none" rotWithShape="1">
                <a:gsLst>
                  <a:gs pos="18000">
                    <a:srgbClr val="FFC000"/>
                  </a:gs>
                  <a:gs pos="14000">
                    <a:srgbClr val="FFC000"/>
                  </a:gs>
                  <a:gs pos="24000">
                    <a:srgbClr val="FF0000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05FEB1C-B736-4772-8B8E-FF36E9951C32}"/>
                </a:ext>
              </a:extLst>
            </p:cNvPr>
            <p:cNvSpPr txBox="1"/>
            <p:nvPr/>
          </p:nvSpPr>
          <p:spPr bwMode="gray">
            <a:xfrm>
              <a:off x="4541448" y="7282446"/>
              <a:ext cx="6953380" cy="266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900">
                  <a:latin typeface="Arial Nova Light" panose="020B0304020202020204" pitchFamily="34" charset="0"/>
                </a:rPr>
                <a:t>ATO test and deploy new 11% SG rate  </a:t>
              </a: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9B7A7533-A545-40C2-BDAB-B05EC05B2500}"/>
                </a:ext>
              </a:extLst>
            </p:cNvPr>
            <p:cNvSpPr/>
            <p:nvPr/>
          </p:nvSpPr>
          <p:spPr>
            <a:xfrm>
              <a:off x="4244688" y="7304966"/>
              <a:ext cx="474912" cy="110329"/>
            </a:xfrm>
            <a:prstGeom prst="ellipse">
              <a:avLst/>
            </a:prstGeom>
            <a:solidFill>
              <a:srgbClr val="003399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5" tIns="45712" rIns="91425" bIns="45712" rtlCol="0" anchor="ctr"/>
            <a:lstStyle/>
            <a:p>
              <a:pPr algn="ctr"/>
              <a:r>
                <a:rPr lang="en-AU" sz="600" b="1">
                  <a:solidFill>
                    <a:schemeClr val="bg1"/>
                  </a:solidFill>
                  <a:cs typeface="Calibri" panose="020F0502020204030204" pitchFamily="34" charset="0"/>
                </a:rPr>
                <a:t>A</a:t>
              </a:r>
              <a:endParaRPr lang="en-AU" b="1">
                <a:solidFill>
                  <a:schemeClr val="bg1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BA1CB9D-6C67-429E-B842-CF89115A749A}"/>
                </a:ext>
              </a:extLst>
            </p:cNvPr>
            <p:cNvSpPr/>
            <p:nvPr/>
          </p:nvSpPr>
          <p:spPr>
            <a:xfrm>
              <a:off x="6929679" y="7148332"/>
              <a:ext cx="474912" cy="110329"/>
            </a:xfrm>
            <a:prstGeom prst="ellipse">
              <a:avLst/>
            </a:prstGeom>
            <a:solidFill>
              <a:srgbClr val="00B05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5" tIns="45712" rIns="91425" bIns="45712" rtlCol="0" anchor="ctr"/>
            <a:lstStyle/>
            <a:p>
              <a:pPr algn="ctr"/>
              <a:r>
                <a:rPr lang="en-AU" sz="600" b="1">
                  <a:solidFill>
                    <a:schemeClr val="bg1"/>
                  </a:solidFill>
                  <a:cs typeface="Calibri" panose="020F0502020204030204" pitchFamily="34" charset="0"/>
                </a:rPr>
                <a:t>E</a:t>
              </a:r>
              <a:endParaRPr lang="en-AU" b="1">
                <a:solidFill>
                  <a:schemeClr val="bg1"/>
                </a:solidFill>
                <a:cs typeface="Calibri" panose="020F0502020204030204" pitchFamily="34" charset="0"/>
              </a:endParaRP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D647378C-730B-41A4-B5CA-95876043BD24}"/>
              </a:ext>
            </a:extLst>
          </p:cNvPr>
          <p:cNvSpPr txBox="1"/>
          <p:nvPr/>
        </p:nvSpPr>
        <p:spPr bwMode="gray">
          <a:xfrm>
            <a:off x="2709813" y="4568702"/>
            <a:ext cx="22190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/>
              <a:t>11% SG rate applies from </a:t>
            </a:r>
            <a:r>
              <a:rPr lang="en-AU" sz="900" b="1"/>
              <a:t>1 July 2023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4B0F238-CF74-4FF4-A0F9-70D4B66EC231}"/>
              </a:ext>
            </a:extLst>
          </p:cNvPr>
          <p:cNvCxnSpPr>
            <a:cxnSpLocks/>
          </p:cNvCxnSpPr>
          <p:nvPr/>
        </p:nvCxnSpPr>
        <p:spPr>
          <a:xfrm>
            <a:off x="1856729" y="2208312"/>
            <a:ext cx="10863161" cy="0"/>
          </a:xfrm>
          <a:prstGeom prst="line">
            <a:avLst/>
          </a:prstGeom>
          <a:ln w="63500">
            <a:gradFill flip="none" rotWithShape="1">
              <a:gsLst>
                <a:gs pos="26000">
                  <a:srgbClr val="00B0F0"/>
                </a:gs>
                <a:gs pos="1000">
                  <a:srgbClr val="00B0F0"/>
                </a:gs>
              </a:gsLst>
              <a:path path="circle">
                <a:fillToRect t="100000" r="100000"/>
              </a:path>
              <a:tileRect l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>
            <a:extLst>
              <a:ext uri="{FF2B5EF4-FFF2-40B4-BE49-F238E27FC236}">
                <a16:creationId xmlns:a16="http://schemas.microsoft.com/office/drawing/2014/main" id="{862FBACB-CC0D-4636-902A-CF792021CCC8}"/>
              </a:ext>
            </a:extLst>
          </p:cNvPr>
          <p:cNvSpPr/>
          <p:nvPr/>
        </p:nvSpPr>
        <p:spPr>
          <a:xfrm>
            <a:off x="1930720" y="3860132"/>
            <a:ext cx="144016" cy="150679"/>
          </a:xfrm>
          <a:prstGeom prst="ellipse">
            <a:avLst/>
          </a:prstGeom>
          <a:solidFill>
            <a:srgbClr val="00B050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en-AU" sz="600" b="1">
                <a:solidFill>
                  <a:schemeClr val="bg1"/>
                </a:solidFill>
                <a:cs typeface="Calibri" panose="020F0502020204030204" pitchFamily="34" charset="0"/>
              </a:rPr>
              <a:t>E</a:t>
            </a:r>
            <a:endParaRPr lang="en-AU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C1B0081-D8D2-4DD6-8B5D-CFB1614500B2}"/>
              </a:ext>
            </a:extLst>
          </p:cNvPr>
          <p:cNvSpPr txBox="1"/>
          <p:nvPr/>
        </p:nvSpPr>
        <p:spPr bwMode="gray">
          <a:xfrm>
            <a:off x="2050078" y="3822282"/>
            <a:ext cx="102708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/>
              <a:t>July 2026 </a:t>
            </a:r>
            <a:r>
              <a:rPr lang="en-AU" sz="900"/>
              <a:t>(anticipated start date) Employers commence paying super at the same time as salary and wages </a:t>
            </a:r>
            <a:endParaRPr lang="en-AU" sz="900" b="1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C2FD5B8-03E0-4E5B-8E46-72E088D0EFE8}"/>
              </a:ext>
            </a:extLst>
          </p:cNvPr>
          <p:cNvSpPr txBox="1"/>
          <p:nvPr/>
        </p:nvSpPr>
        <p:spPr bwMode="gray">
          <a:xfrm>
            <a:off x="2066268" y="2632527"/>
            <a:ext cx="102708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/>
              <a:t>July 2025 </a:t>
            </a:r>
            <a:r>
              <a:rPr lang="en-AU" sz="900"/>
              <a:t>(anticipated start date) Funds commence reporting additional data to the ATO 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6455CA7E-8270-4473-AE21-28B4A0D03B18}"/>
              </a:ext>
            </a:extLst>
          </p:cNvPr>
          <p:cNvSpPr/>
          <p:nvPr/>
        </p:nvSpPr>
        <p:spPr>
          <a:xfrm>
            <a:off x="1930122" y="2665354"/>
            <a:ext cx="144016" cy="1383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en-AU" sz="600" b="1">
                <a:solidFill>
                  <a:schemeClr val="bg1"/>
                </a:solidFill>
                <a:cs typeface="Calibri" panose="020F0502020204030204" pitchFamily="34" charset="0"/>
              </a:rPr>
              <a:t>F</a:t>
            </a:r>
            <a:endParaRPr lang="en-AU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06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3A755D9-A0BC-470E-878D-9B48B5886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064971"/>
              </p:ext>
            </p:extLst>
          </p:nvPr>
        </p:nvGraphicFramePr>
        <p:xfrm>
          <a:off x="2411180" y="1416224"/>
          <a:ext cx="7979240" cy="5760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7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8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2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701">
                <a:tc>
                  <a:txBody>
                    <a:bodyPr/>
                    <a:lstStyle/>
                    <a:p>
                      <a:r>
                        <a:rPr lang="en-AU" sz="1000" b="0">
                          <a:latin typeface="Arial Nova" panose="020B0504020202020204" pitchFamily="34" charset="0"/>
                        </a:rPr>
                        <a:t>Deliverable</a:t>
                      </a:r>
                    </a:p>
                  </a:txBody>
                  <a:tcPr marT="36000" marB="3600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b="0">
                          <a:latin typeface="Arial Nova" panose="020B0504020202020204" pitchFamily="34" charset="0"/>
                        </a:rPr>
                        <a:t>Change</a:t>
                      </a:r>
                    </a:p>
                  </a:txBody>
                  <a:tcPr marT="36000" marB="3600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b="0">
                          <a:latin typeface="Arial Nova" panose="020B0504020202020204" pitchFamily="34" charset="0"/>
                        </a:rPr>
                        <a:t>Version</a:t>
                      </a:r>
                    </a:p>
                  </a:txBody>
                  <a:tcPr marT="36000" marB="3600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724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Better Targeted Super Concessions</a:t>
                      </a:r>
                    </a:p>
                  </a:txBody>
                  <a:tcPr marT="36000" marB="360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AU" sz="10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Added as announced in the May 2023 Federal Budget</a:t>
                      </a:r>
                    </a:p>
                  </a:txBody>
                  <a:tcPr marT="36000" marB="360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>
                          <a:latin typeface="+mn-lt"/>
                        </a:rPr>
                        <a:t>May 2023</a:t>
                      </a:r>
                      <a:endParaRPr lang="en-AU" sz="1000">
                        <a:latin typeface="+mn-lt"/>
                      </a:endParaRPr>
                    </a:p>
                  </a:txBody>
                  <a:tcPr marT="36000" marB="3600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911127"/>
                  </a:ext>
                </a:extLst>
              </a:tr>
              <a:tr h="410724">
                <a:tc>
                  <a:txBody>
                    <a:bodyPr/>
                    <a:lstStyle/>
                    <a:p>
                      <a:r>
                        <a:rPr lang="en-GB" sz="1000">
                          <a:latin typeface="+mn-lt"/>
                        </a:rPr>
                        <a:t>Payday Super</a:t>
                      </a:r>
                      <a:endParaRPr lang="en-AU" sz="1000">
                        <a:latin typeface="+mn-lt"/>
                      </a:endParaRPr>
                    </a:p>
                  </a:txBody>
                  <a:tcPr marT="36000" marB="3600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AU" sz="10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Added as announced in the May 2023 Federal Budget</a:t>
                      </a:r>
                    </a:p>
                  </a:txBody>
                  <a:tcPr marT="36000" marB="3600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latin typeface="+mn-lt"/>
                        </a:rPr>
                        <a:t>May 2023</a:t>
                      </a:r>
                      <a:endParaRPr lang="en-AU" sz="1000">
                        <a:latin typeface="+mn-lt"/>
                      </a:endParaRPr>
                    </a:p>
                  </a:txBody>
                  <a:tcPr marT="36000" marB="36000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173787"/>
                  </a:ext>
                </a:extLst>
              </a:tr>
              <a:tr h="407605">
                <a:tc>
                  <a:txBody>
                    <a:bodyPr/>
                    <a:lstStyle/>
                    <a:p>
                      <a:r>
                        <a:rPr lang="en-AU" sz="1000">
                          <a:latin typeface="+mn-lt"/>
                        </a:rPr>
                        <a:t>Your Future, Your Super</a:t>
                      </a:r>
                    </a:p>
                  </a:txBody>
                  <a:tcPr marT="36000" marB="360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AU" sz="10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Removed as project delivery is complete</a:t>
                      </a:r>
                    </a:p>
                  </a:txBody>
                  <a:tcPr marT="36000" marB="360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>
                          <a:latin typeface="+mn-lt"/>
                        </a:rPr>
                        <a:t>May 2023</a:t>
                      </a:r>
                      <a:endParaRPr lang="en-AU" sz="10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T="36000" marB="3600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44415"/>
                  </a:ext>
                </a:extLst>
              </a:tr>
              <a:tr h="407605">
                <a:tc>
                  <a:txBody>
                    <a:bodyPr/>
                    <a:lstStyle/>
                    <a:p>
                      <a:r>
                        <a:rPr lang="en-AU" sz="1000">
                          <a:latin typeface="+mn-lt"/>
                        </a:rPr>
                        <a:t>KiwiSaver</a:t>
                      </a:r>
                    </a:p>
                  </a:txBody>
                  <a:tcPr marT="36000" marB="3600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AU" sz="10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Removed as project delivery is complete</a:t>
                      </a:r>
                    </a:p>
                  </a:txBody>
                  <a:tcPr marT="36000" marB="3600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>
                          <a:latin typeface="+mn-lt"/>
                        </a:rPr>
                        <a:t>March 2023</a:t>
                      </a:r>
                    </a:p>
                  </a:txBody>
                  <a:tcPr marT="36000" marB="36000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233378"/>
                  </a:ext>
                </a:extLst>
              </a:tr>
              <a:tr h="407605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>
                          <a:latin typeface="+mn-lt"/>
                        </a:rPr>
                        <a:t>Downsizer Contributions</a:t>
                      </a:r>
                    </a:p>
                  </a:txBody>
                  <a:tcPr marT="36000" marB="360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AU" sz="1000">
                          <a:solidFill>
                            <a:schemeClr val="tx1"/>
                          </a:solidFill>
                          <a:latin typeface="+mn-lt"/>
                        </a:rPr>
                        <a:t>Removed as project delivery is complete </a:t>
                      </a:r>
                    </a:p>
                  </a:txBody>
                  <a:tcPr marT="36000" marB="360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>
                          <a:latin typeface="+mn-lt"/>
                        </a:rPr>
                        <a:t>March 2023</a:t>
                      </a:r>
                    </a:p>
                  </a:txBody>
                  <a:tcPr marT="36000" marB="3600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20850"/>
                  </a:ext>
                </a:extLst>
              </a:tr>
              <a:tr h="410724">
                <a:tc>
                  <a:txBody>
                    <a:bodyPr/>
                    <a:lstStyle/>
                    <a:p>
                      <a:r>
                        <a:rPr lang="en-AU" sz="1000">
                          <a:latin typeface="+mn-lt"/>
                        </a:rPr>
                        <a:t>Your Future, Your Super</a:t>
                      </a:r>
                    </a:p>
                  </a:txBody>
                  <a:tcPr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AU" sz="10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Updated to reflect next phase of project delivery</a:t>
                      </a:r>
                    </a:p>
                  </a:txBody>
                  <a:tcPr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>
                          <a:latin typeface="+mn-lt"/>
                        </a:rPr>
                        <a:t>November 2022</a:t>
                      </a:r>
                    </a:p>
                  </a:txBody>
                  <a:tcPr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95418"/>
                  </a:ext>
                </a:extLst>
              </a:tr>
              <a:tr h="410724">
                <a:tc>
                  <a:txBody>
                    <a:bodyPr/>
                    <a:lstStyle/>
                    <a:p>
                      <a:r>
                        <a:rPr lang="en-AU" sz="1000">
                          <a:latin typeface="+mn-lt"/>
                        </a:rPr>
                        <a:t>KiwiSaver</a:t>
                      </a:r>
                    </a:p>
                  </a:txBody>
                  <a:tcPr marT="36000" marB="360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AU" sz="10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Updated to reflect next phase of project delivery</a:t>
                      </a:r>
                    </a:p>
                  </a:txBody>
                  <a:tcPr marT="36000" marB="360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>
                          <a:latin typeface="+mn-lt"/>
                        </a:rPr>
                        <a:t>November 2022</a:t>
                      </a:r>
                    </a:p>
                  </a:txBody>
                  <a:tcPr marT="36000" marB="3600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002327"/>
                  </a:ext>
                </a:extLst>
              </a:tr>
              <a:tr h="410724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>
                          <a:latin typeface="+mn-lt"/>
                        </a:rPr>
                        <a:t>Downsizer Contributions</a:t>
                      </a:r>
                    </a:p>
                  </a:txBody>
                  <a:tcPr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AU" sz="10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Added as announced in the October 2022 Federal Budget</a:t>
                      </a:r>
                    </a:p>
                  </a:txBody>
                  <a:tcPr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>
                          <a:latin typeface="+mn-lt"/>
                        </a:rPr>
                        <a:t>November 2022</a:t>
                      </a:r>
                    </a:p>
                  </a:txBody>
                  <a:tcPr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623568"/>
                  </a:ext>
                </a:extLst>
              </a:tr>
              <a:tr h="410724">
                <a:tc>
                  <a:txBody>
                    <a:bodyPr/>
                    <a:lstStyle/>
                    <a:p>
                      <a:r>
                        <a:rPr lang="en-AU" sz="1000">
                          <a:latin typeface="+mn-lt"/>
                        </a:rPr>
                        <a:t>KiwiSaver </a:t>
                      </a:r>
                    </a:p>
                  </a:txBody>
                  <a:tcPr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AU" sz="1000">
                          <a:latin typeface="+mn-lt"/>
                        </a:rPr>
                        <a:t>Updated to reflect changed delivery timelines</a:t>
                      </a:r>
                    </a:p>
                  </a:txBody>
                  <a:tcPr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>
                          <a:latin typeface="+mn-lt"/>
                        </a:rPr>
                        <a:t>July 2022</a:t>
                      </a:r>
                    </a:p>
                  </a:txBody>
                  <a:tcPr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117242"/>
                  </a:ext>
                </a:extLst>
              </a:tr>
              <a:tr h="410724">
                <a:tc>
                  <a:txBody>
                    <a:bodyPr/>
                    <a:lstStyle/>
                    <a:p>
                      <a:r>
                        <a:rPr lang="en-AU" sz="1000">
                          <a:latin typeface="+mn-lt"/>
                        </a:rPr>
                        <a:t>Your Future, Your Super</a:t>
                      </a:r>
                    </a:p>
                  </a:txBody>
                  <a:tcPr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AU" sz="1000">
                          <a:latin typeface="+mn-lt"/>
                        </a:rPr>
                        <a:t>Updated to reflect changed delivery timelines</a:t>
                      </a:r>
                    </a:p>
                  </a:txBody>
                  <a:tcPr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>
                          <a:latin typeface="+mn-lt"/>
                        </a:rPr>
                        <a:t>July 2022</a:t>
                      </a:r>
                    </a:p>
                  </a:txBody>
                  <a:tcPr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867727"/>
                  </a:ext>
                </a:extLst>
              </a:tr>
              <a:tr h="407605">
                <a:tc>
                  <a:txBody>
                    <a:bodyPr/>
                    <a:lstStyle/>
                    <a:p>
                      <a:r>
                        <a:rPr lang="en-AU" sz="1000">
                          <a:latin typeface="+mn-lt"/>
                        </a:rPr>
                        <a:t>Account Matching Service </a:t>
                      </a:r>
                    </a:p>
                  </a:txBody>
                  <a:tcPr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AU" sz="1000">
                          <a:latin typeface="+mn-lt"/>
                        </a:rPr>
                        <a:t>Removed as project currently on hold</a:t>
                      </a:r>
                    </a:p>
                  </a:txBody>
                  <a:tcPr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>
                          <a:latin typeface="+mn-lt"/>
                        </a:rPr>
                        <a:t>July 2022</a:t>
                      </a:r>
                    </a:p>
                  </a:txBody>
                  <a:tcPr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963760"/>
                  </a:ext>
                </a:extLst>
              </a:tr>
              <a:tr h="410724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>
                          <a:latin typeface="+mn-lt"/>
                        </a:rPr>
                        <a:t>SMSF Legacy Retirement Product Conversions</a:t>
                      </a:r>
                    </a:p>
                  </a:txBody>
                  <a:tcPr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AU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Removed as legislation has not progressed at this stage</a:t>
                      </a:r>
                      <a:endParaRPr lang="en-AU" sz="10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>
                          <a:solidFill>
                            <a:schemeClr val="tx1"/>
                          </a:solidFill>
                          <a:latin typeface="+mn-lt"/>
                        </a:rPr>
                        <a:t>July 2022</a:t>
                      </a:r>
                    </a:p>
                  </a:txBody>
                  <a:tcPr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757356"/>
                  </a:ext>
                </a:extLst>
              </a:tr>
              <a:tr h="410724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>
                          <a:solidFill>
                            <a:schemeClr val="tx1"/>
                          </a:solidFill>
                          <a:latin typeface="+mn-lt"/>
                        </a:rPr>
                        <a:t>Recontribution of COVID-19 early release of super contributions</a:t>
                      </a:r>
                    </a:p>
                  </a:txBody>
                  <a:tcPr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AU" sz="1000">
                          <a:solidFill>
                            <a:schemeClr val="tx1"/>
                          </a:solidFill>
                          <a:latin typeface="+mn-lt"/>
                        </a:rPr>
                        <a:t>Removed as project delivery is complete </a:t>
                      </a:r>
                    </a:p>
                  </a:txBody>
                  <a:tcPr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tx1"/>
                          </a:solidFill>
                          <a:latin typeface="+mn-lt"/>
                        </a:rPr>
                        <a:t>July 2022</a:t>
                      </a:r>
                    </a:p>
                  </a:txBody>
                  <a:tcPr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94727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BAD9EAF-51FB-4EF3-B821-978B1C04230D}"/>
              </a:ext>
            </a:extLst>
          </p:cNvPr>
          <p:cNvSpPr txBox="1"/>
          <p:nvPr/>
        </p:nvSpPr>
        <p:spPr>
          <a:xfrm>
            <a:off x="2296344" y="768152"/>
            <a:ext cx="2731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/>
              <a:t>Change Control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123C83-89DB-4BB1-981B-151BE7C3CB04}"/>
              </a:ext>
            </a:extLst>
          </p:cNvPr>
          <p:cNvSpPr txBox="1"/>
          <p:nvPr/>
        </p:nvSpPr>
        <p:spPr>
          <a:xfrm>
            <a:off x="6616824" y="9161942"/>
            <a:ext cx="59592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000" i="1"/>
              <a:t>* Change Control is limited to the past 12 months</a:t>
            </a:r>
          </a:p>
        </p:txBody>
      </p:sp>
    </p:spTree>
    <p:extLst>
      <p:ext uri="{BB962C8B-B14F-4D97-AF65-F5344CB8AC3E}">
        <p14:creationId xmlns:p14="http://schemas.microsoft.com/office/powerpoint/2010/main" val="406091254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PB theme">
      <a:majorFont>
        <a:latin typeface="Arial Nova Cond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389</Words>
  <Application>Microsoft Office PowerPoint</Application>
  <PresentationFormat>A3 Paper (297x420 mm)</PresentationFormat>
  <Paragraphs>92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Nova</vt:lpstr>
      <vt:lpstr>Arial Nova Cond</vt:lpstr>
      <vt:lpstr>Arial Nova Light</vt:lpstr>
      <vt:lpstr>Calibri</vt:lpstr>
      <vt:lpstr>Calibri Light</vt:lpstr>
      <vt:lpstr>Wingdings</vt:lpstr>
      <vt:lpstr>blank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2023-07-12T03:42:28Z</dcterms:created>
  <dcterms:modified xsi:type="dcterms:W3CDTF">2023-07-12T03:42:35Z</dcterms:modified>
</cp:coreProperties>
</file>